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2" r:id="rId5"/>
    <p:sldId id="257" r:id="rId6"/>
    <p:sldId id="260" r:id="rId7"/>
    <p:sldId id="261" r:id="rId8"/>
    <p:sldId id="264" r:id="rId9"/>
    <p:sldId id="265" r:id="rId10"/>
    <p:sldId id="266" r:id="rId11"/>
    <p:sldId id="267" r:id="rId12"/>
    <p:sldId id="29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0" r:id="rId36"/>
    <p:sldId id="292" r:id="rId37"/>
    <p:sldId id="293" r:id="rId38"/>
    <p:sldId id="298" r:id="rId39"/>
  </p:sldIdLst>
  <p:sldSz cx="9144000" cy="6858000" type="screen4x3"/>
  <p:notesSz cx="6858000" cy="9144000"/>
  <p:custDataLst>
    <p:tags r:id="rId4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gs" Target="tags/tag1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D92F-638A-4042-88E9-566FF35596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47F4-A898-4853-AF2A-C016F9E3D33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5600" y="2428875"/>
            <a:ext cx="8202295" cy="1470025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田家庵区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2023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年国家义务教育质量监测学校信息上报工作部署安排</a:t>
            </a:r>
            <a:br>
              <a:rPr lang="en-US" altLang="zh-CN" b="1" dirty="0" smtClean="0">
                <a:solidFill>
                  <a:srgbClr val="FF0000"/>
                </a:solidFill>
              </a:rPr>
            </a:br>
            <a:br>
              <a:rPr lang="en-US" altLang="zh-CN" b="1" dirty="0">
                <a:solidFill>
                  <a:srgbClr val="FF0000"/>
                </a:solidFill>
              </a:rPr>
            </a:br>
            <a:br>
              <a:rPr lang="en-US" altLang="zh-CN" b="1" dirty="0" smtClean="0">
                <a:solidFill>
                  <a:srgbClr val="FF0000"/>
                </a:solidFill>
              </a:rPr>
            </a:br>
            <a:r>
              <a:rPr lang="zh-CN" altLang="en-US" sz="3100" b="1" dirty="0" smtClean="0">
                <a:solidFill>
                  <a:schemeClr val="tx1"/>
                </a:solidFill>
              </a:rPr>
              <a:t>田家庵区教育督导办   钱福宏</a:t>
            </a:r>
            <a:br>
              <a:rPr lang="en-US" altLang="zh-CN" sz="3100" b="1" dirty="0" smtClean="0">
                <a:solidFill>
                  <a:schemeClr val="tx1"/>
                </a:solidFill>
              </a:rPr>
            </a:br>
            <a:br>
              <a:rPr lang="en-US" altLang="zh-CN" sz="3100" b="1" dirty="0">
                <a:solidFill>
                  <a:schemeClr val="tx1"/>
                </a:solidFill>
              </a:rPr>
            </a:br>
            <a:r>
              <a:rPr lang="en-US" altLang="zh-CN" sz="3100" b="1" dirty="0" smtClean="0">
                <a:solidFill>
                  <a:schemeClr val="tx1"/>
                </a:solidFill>
              </a:rPr>
              <a:t>2023</a:t>
            </a:r>
            <a:r>
              <a:rPr lang="zh-CN" altLang="en-US" sz="3100" b="1" dirty="0" smtClean="0">
                <a:solidFill>
                  <a:schemeClr val="tx1"/>
                </a:solidFill>
              </a:rPr>
              <a:t>年</a:t>
            </a:r>
            <a:r>
              <a:rPr lang="en-US" altLang="zh-CN" sz="3100" b="1" dirty="0" smtClean="0">
                <a:solidFill>
                  <a:schemeClr val="tx1"/>
                </a:solidFill>
              </a:rPr>
              <a:t>3</a:t>
            </a:r>
            <a:r>
              <a:rPr lang="zh-CN" altLang="en-US" sz="3100" b="1" dirty="0" smtClean="0">
                <a:solidFill>
                  <a:schemeClr val="tx1"/>
                </a:solidFill>
              </a:rPr>
              <a:t>月</a:t>
            </a:r>
            <a:r>
              <a:rPr lang="en-US" altLang="zh-CN" sz="3100" b="1" dirty="0" smtClean="0">
                <a:solidFill>
                  <a:schemeClr val="tx1"/>
                </a:solidFill>
              </a:rPr>
              <a:t>15</a:t>
            </a:r>
            <a:r>
              <a:rPr lang="zh-CN" altLang="en-US" sz="3100" b="1" dirty="0" smtClean="0">
                <a:solidFill>
                  <a:schemeClr val="tx1"/>
                </a:solidFill>
              </a:rPr>
              <a:t>日</a:t>
            </a:r>
            <a:endParaRPr lang="zh-CN" altLang="en-US" sz="3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落实五个文件</a:t>
            </a:r>
            <a:endParaRPr lang="en-US" altLang="zh-CN" dirty="0" smtClean="0"/>
          </a:p>
          <a:p>
            <a:pPr>
              <a:buNone/>
            </a:pP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文件五：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2017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19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在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国家义务教育质量监测中，相关科目学生学业水平达到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Ⅲ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级以上，且校际差异率低于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0.15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6" name="图片 5" descr="06.县域义务教育优质均衡发展督导评估办法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29058" y="2357430"/>
            <a:ext cx="510031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落实五个文件</a:t>
            </a:r>
            <a:endParaRPr lang="en-US" altLang="zh-CN" dirty="0" smtClean="0"/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从中可以呈现几个特点：</a:t>
            </a: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一是以上文件均是在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2015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年以后出台；</a:t>
            </a:r>
            <a:endParaRPr lang="zh-CN" altLang="en-US" sz="24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二是均为党和国家最高层面的顶层设计；</a:t>
            </a:r>
            <a:endParaRPr lang="zh-CN" altLang="en-US" sz="24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三是均有指向教育质量监测方面的内容。</a:t>
            </a: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2500"/>
          </a:bodyPr>
          <a:lstStyle/>
          <a:p>
            <a:endParaRPr lang="zh-CN" altLang="en-US" dirty="0" smtClean="0"/>
          </a:p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一、指导思想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二、基本原则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三、监测学科领域及周期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四、监测对象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五、监测内容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六、主要环节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七、组织实施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八、纪律与监督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一、指导思想</a:t>
            </a:r>
            <a:endParaRPr lang="en-US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以习近平新时代中国特色社会主义思想为指导，全面贯彻党的教育方针，紧密围绕落实立德树人根本任务，扭转唯分数、唯升学等不科学的教育评价导向，引导聚焦教育教学质量、遵循教育规律，以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全面客观的监测数据支撑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教育决策、服务改进教育教学管理，促进培养德智体美劳全面发展的社会主义建设者和接班人。</a:t>
            </a:r>
            <a:endParaRPr lang="zh-CN" altLang="en-US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二、基本原则</a:t>
            </a:r>
            <a:endParaRPr lang="en-US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（一）坚持立德树人：突出“五育并举”，构建“全面覆盖”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（二）服务质量提升：监测发展水平，挖掘影响因素。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（三）注重方法创新：运用大数据，开展网络测试。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（四）强化结果运用：问题诊断、示范引领。</a:t>
            </a:r>
            <a:endParaRPr lang="zh-CN" altLang="en-US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三、监测学科领域及周期</a:t>
            </a:r>
            <a:endParaRPr lang="en-US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（一）监测学科领域：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德育、语文、数学、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英语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科学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体育与健康、艺术、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劳动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心理健康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（二）监测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周期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每个监测周期为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年，每年监测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个学科领域。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第一年度：数学、体育与健康、心理健康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第二年度：语文、艺术、英语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第三年度：德育、科学、劳动</a:t>
            </a: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四、监测对象</a:t>
            </a:r>
            <a:endParaRPr lang="en-US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义务教育阶段</a:t>
            </a:r>
            <a:r>
              <a:rPr lang="zh-CN" altLang="en-US" sz="2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四年级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和</a:t>
            </a:r>
            <a:r>
              <a:rPr lang="zh-CN" altLang="en-US" sz="2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八年级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学生。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/>
              <a:t>五</a:t>
            </a:r>
            <a:r>
              <a:rPr lang="zh-CN" altLang="en-US" b="1" dirty="0" smtClean="0"/>
              <a:t>、监测内容</a:t>
            </a:r>
            <a:endParaRPr lang="en-US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对照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义务教育质量评价指南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和义务教育课程标准，主要开展两个方面内容的监测：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一是学生发展质量监测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二是相关影响因素监测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/>
              <a:t>五</a:t>
            </a:r>
            <a:r>
              <a:rPr lang="zh-CN" altLang="en-US" b="1" dirty="0" smtClean="0"/>
              <a:t>、监测内容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一是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学生发展质量监测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德育：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主要监测学生的理想信念、道德行为规范以及基本国情常识掌握情况等。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科学：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主要监测学生掌握科学基础知识和思维方法情况、科学探究能力等。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劳动：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主要监测学生劳动观念、劳动知识和能力、劳动习惯和品质等。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/>
              <a:t>五</a:t>
            </a:r>
            <a:r>
              <a:rPr lang="zh-CN" altLang="en-US" b="1" dirty="0" smtClean="0"/>
              <a:t>、监测内容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二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是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相关影响因素监测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调查影响学生发展质量的相关因素，如：各学科领域的课程或教育活动开设、学生学业负担、教学条件保障、教师配备、教育教学、学校管理以及区域教育管理情况等。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一、</a:t>
            </a:r>
            <a:r>
              <a:rPr lang="en-US" altLang="zh-CN" b="1" dirty="0" smtClean="0">
                <a:solidFill>
                  <a:srgbClr val="FF0000"/>
                </a:solidFill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b="1" dirty="0" smtClean="0">
                <a:solidFill>
                  <a:srgbClr val="FF0000"/>
                </a:solidFill>
              </a:rPr>
              <a:t>》</a:t>
            </a:r>
            <a:r>
              <a:rPr lang="zh-CN" altLang="en-US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2021</a:t>
            </a:r>
            <a:r>
              <a:rPr lang="zh-CN" altLang="en-US" b="1" dirty="0" smtClean="0">
                <a:solidFill>
                  <a:srgbClr val="FF0000"/>
                </a:solidFill>
              </a:rPr>
              <a:t>年修订版）主要内容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二、教育部和省教育厅对</a:t>
            </a:r>
            <a:r>
              <a:rPr lang="en-US" altLang="zh-CN" b="1" dirty="0" smtClean="0">
                <a:solidFill>
                  <a:srgbClr val="FF0000"/>
                </a:solidFill>
              </a:rPr>
              <a:t>2023</a:t>
            </a:r>
            <a:r>
              <a:rPr lang="zh-CN" altLang="en-US" b="1" dirty="0" smtClean="0">
                <a:solidFill>
                  <a:srgbClr val="FF0000"/>
                </a:solidFill>
              </a:rPr>
              <a:t>年国家义务教育质量监测工作基本要求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三、我区学校信息上报任务安排</a:t>
            </a:r>
            <a:endParaRPr lang="zh-CN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六、主要环节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（一）工具研制（</a:t>
            </a:r>
            <a:r>
              <a:rPr lang="en-US" altLang="zh-CN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类工具）：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测试卷：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监测学生在有关学科领域的发展水平。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相关因素调查问卷：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调查影响学生发展水平的相关因素，分为学生、教师、校长、区县教育管理者四类问卷。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表现性测试工具：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用于体育与健康、科学、艺术等学科领域，通过学生现场项目参与和演示，监测运动、操作、演唱能力等。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六、主要环节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（二）样本抽取（</a:t>
            </a:r>
            <a:r>
              <a:rPr lang="en-US" altLang="zh-CN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个阶段）：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抽取样本县：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在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32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个省级行政区抽取，占总县数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1/10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左右（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340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个）。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抽取样本校：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按规模成比例概率抽样方法，每个样本县抽取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12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所小学、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8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所初中。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抽取样本学生：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随机抽取学生，每所样本小学抽取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30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名四年级学生、样本初中抽取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30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名八年级学生。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六、主要环节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（三）现场测试（</a:t>
            </a:r>
            <a:r>
              <a:rPr lang="en-US" altLang="zh-CN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个规定）：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规定时间：</a:t>
            </a:r>
            <a:r>
              <a:rPr lang="en-US" altLang="zh-CN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月下旬，一天半。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规定地点：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本校。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规定程序。</a:t>
            </a:r>
            <a:endParaRPr lang="zh-CN" altLang="en-US" sz="22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六、主要环节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（四）水平划定（</a:t>
            </a:r>
            <a:r>
              <a:rPr lang="en-US" altLang="zh-CN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个水平段）：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水平</a:t>
            </a:r>
            <a:r>
              <a:rPr lang="en-US" altLang="zh-CN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Ⅳ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（优秀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水平</a:t>
            </a:r>
            <a:r>
              <a:rPr lang="en-US" altLang="zh-CN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Ⅲ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（良好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水平</a:t>
            </a:r>
            <a:r>
              <a:rPr lang="en-US" altLang="zh-CN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Ⅱ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（中等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水平</a:t>
            </a:r>
            <a:r>
              <a:rPr lang="en-US" altLang="zh-CN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Ⅰ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（待提高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六、主要环节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（五）数据分析</a:t>
            </a:r>
            <a:endParaRPr lang="en-US" altLang="zh-CN" sz="22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（六）报告研制（</a:t>
            </a:r>
            <a:r>
              <a:rPr lang="en-US" altLang="zh-CN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类报告）</a:t>
            </a:r>
            <a:endParaRPr lang="en-US" altLang="zh-CN" sz="22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国家监测报告：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以适当方式向社会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发布。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分省监测报告：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供省级人民政府和有关教育部门使用。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区县监测诊断报告：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供县级人民政府和有关教育部门使用，供学校改进教育教学参考。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政策咨询报告：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主要供有关领导和部门参阅，供地方调整教育政策参考。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六、主要环节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（七）结果运用（</a:t>
            </a:r>
            <a:r>
              <a:rPr lang="en-US" altLang="zh-CN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个运用）</a:t>
            </a:r>
            <a:endParaRPr lang="en-US" altLang="zh-CN" sz="22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服务决策咨询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督促问题改进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支撑督导评估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引领质量提升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/>
              <a:t>七</a:t>
            </a:r>
            <a:r>
              <a:rPr lang="zh-CN" altLang="en-US" b="1" dirty="0" smtClean="0"/>
              <a:t>、组织实施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个层级：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国家义务教育质量监测工作由各级政府教育督导部门组织实施。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国务院教育督导委员会办公室：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负责统筹规划、政策指导和过程监督，委托教育部基础教育质量监测中心承担业务培训、工具研发、数据采集、报告研制等工作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省级教育督导部门：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负责本地区的测试组织和过程监督。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市级教育督导部门：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负责本地区的测试协调和指导。</a:t>
            </a: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县级教育督导部门：</a:t>
            </a:r>
            <a:r>
              <a:rPr lang="zh-CN" altLang="en-US" sz="2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负责组织现场测试。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八、纪律与监督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国家</a:t>
            </a:r>
            <a:r>
              <a:rPr lang="zh-CN" altLang="en-US" sz="21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义务教育质量监测严肃工作纪律，坚持公平公正，确保工具安全，杜绝模题应考、干扰抽样、弄虚作假等行为，广泛接受学校、师生和社会的监督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1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1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国务院教育督导委员会办公室</a:t>
            </a:r>
            <a:r>
              <a:rPr lang="zh-CN" altLang="en-US" sz="21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、省级教育督导部门对监测组织工作的规范性、工具保密性进行全程监督，公开监督举报电话，受理举报并提出处理意见。</a:t>
            </a:r>
            <a:endParaRPr lang="en-US" altLang="zh-CN" sz="21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教育部和省教育厅对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年国家义务教育质量监测工作基本要求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（一）印发通知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国务院教育督导委员会办公室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关于开展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2023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年国家义务教育质量监测的通知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（国教督办函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【2023】1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号）（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2023.1.5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1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1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2.《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安徽省教育厅转发关于开展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2023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年国家义务教育质量监测工作的通知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（皖教秘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【2023】30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号）（</a:t>
            </a:r>
            <a:r>
              <a:rPr lang="en-US" altLang="zh-CN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2023.1.18</a:t>
            </a:r>
            <a:r>
              <a:rPr lang="zh-CN" altLang="en-US" sz="21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教育部和省教育厅对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年国家义务教育质量监测工作基本要求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zh-CN" altLang="en-US" b="1" dirty="0"/>
              <a:t>二</a:t>
            </a:r>
            <a:r>
              <a:rPr lang="zh-CN" altLang="en-US" b="1" dirty="0" smtClean="0"/>
              <a:t>）主要内容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监测学科领域与内容：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2023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年主要监测义务教育阶段学生德育、科学、劳动三个学科领域的学习质量，以及课程开设、条件保障、教师配备、学科教学、学校管理和区域管理等相关影响因素情况，同时监测学生心理健康状况。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01.《国家义务教育质量监测方案》（2021年修订版）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28604"/>
            <a:ext cx="9144000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教育部和省教育厅对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年国家义务教育质量监测工作基本要求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zh-CN" altLang="en-US" b="1" dirty="0"/>
              <a:t>二</a:t>
            </a:r>
            <a:r>
              <a:rPr lang="zh-CN" altLang="en-US" b="1" dirty="0" smtClean="0"/>
              <a:t>）主要内容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监测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对象与时间</a:t>
            </a: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监测对象：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2023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年春季学期义务教育阶段四年级和八年级的学生，相关年级道德与法治、科学（八年级含科学、生物、物理、地理）、劳动课程教师和班主任教师、相关学校校长，相关区县教育管理人员。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监测时间：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2023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年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24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日全天及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25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日上午。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教育部和省教育厅对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年国家义务教育质量监测工作基本要求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zh-CN" altLang="en-US" b="1" dirty="0"/>
              <a:t>二</a:t>
            </a:r>
            <a:r>
              <a:rPr lang="zh-CN" altLang="en-US" b="1" dirty="0" smtClean="0"/>
              <a:t>）主要内容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我省监测县区</a:t>
            </a: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10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个样本县：合肥市肥西县、庐江县，淮南市田家庵区，马鞍山市花山区、当涂县，滁州市天长市，阜阳市阜南县，宿州市萧县，池州市青阳县，宣城市宣州区。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合肥全域参加。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鼓励其他地区参加、愿测尽测。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教育部和省教育厅对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年国家义务教育质量监测工作基本要求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zh-CN" altLang="en-US" b="1" dirty="0"/>
              <a:t>二</a:t>
            </a:r>
            <a:r>
              <a:rPr lang="zh-CN" altLang="en-US" b="1" dirty="0" smtClean="0"/>
              <a:t>）主要内容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问卷填答形式</a:t>
            </a: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相关因素问卷填答，小学可以采取两种形式：形式一，纸笔填答；形式二，在线填答。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我区选择的是纸笔填答。</a:t>
            </a: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初中一律采取在线填答形式。</a:t>
            </a:r>
            <a:endParaRPr lang="en-US" altLang="zh-CN" sz="24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必须具备：</a:t>
            </a:r>
            <a:r>
              <a:rPr lang="en-US" altLang="zh-CN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30</a:t>
            </a:r>
            <a:r>
              <a:rPr lang="zh-CN" altLang="en-US" sz="24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台及以上联网计算机供学生作答使用。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三、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我区学校信息上报任务安排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5" name="图片 4" descr="监测抽样工作上报流程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1472" y="2500306"/>
            <a:ext cx="7929586" cy="4069130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8572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（一）监测</a:t>
            </a:r>
            <a:r>
              <a:rPr lang="zh-CN" altLang="en-US" b="1" dirty="0"/>
              <a:t>抽样工作</a:t>
            </a:r>
            <a:r>
              <a:rPr lang="zh-CN" altLang="en-US" b="1" dirty="0" smtClean="0"/>
              <a:t>上报流程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三、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我区学校信息上报任务安排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（二）学校信息上报模板说明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表格模板的样式固定，不得增加或减少列数。</a:t>
            </a: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一贯制学校需小学、初中分别填写各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张表。</a:t>
            </a: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填写完成测试年级学生数后，特殊情况需形成登记表。</a:t>
            </a:r>
            <a:endParaRPr lang="en-US" altLang="zh-CN" sz="2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填写完成流动儿童比例后，需形成流动儿童情况登记表。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三、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我区学校信息上报任务安排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48577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（三）填报时间节点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15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日（周三）：召开田家庵区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2023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年国家义务教育质量监测学校信息上报工作部署培训会。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zh-CN" altLang="en-US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16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日（周四）：各校根据模板内容和要求完成信息填写。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zh-CN" altLang="en-US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17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日（周五）：各校将填写的学校信息表、特殊情况学生登记表、流动儿童登记表传至责任督学处。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-20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日：各责任督学完成学校信息表审核。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21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日：集中将各校信息内容导入系统。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23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日：提交至省级教育督导部门审核。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9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……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等待教育部抽取小学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12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个、初中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个样本校。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三、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我区学校信息上报任务安排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/>
              <a:t>（四）责任督学分工</a:t>
            </a:r>
            <a:endParaRPr lang="en-US" altLang="zh-CN" b="1" dirty="0" smtClean="0"/>
          </a:p>
          <a:p>
            <a:pPr>
              <a:buNone/>
            </a:pPr>
            <a:endParaRPr lang="en-US" altLang="zh-CN" sz="2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9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山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南学校：杨光宇（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18955434728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9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山北初中：冯相军（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18155410506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9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山北小学：周  玲（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18955491606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endParaRPr lang="en-US" altLang="zh-CN" sz="29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None/>
            </a:pP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市属学校：蔡  丽（</a:t>
            </a:r>
            <a:r>
              <a:rPr lang="en-US" altLang="zh-CN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18655470131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endParaRPr lang="en-US" altLang="zh-CN" sz="29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153920" y="2996565"/>
            <a:ext cx="4705350" cy="15424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7200">
                <a:solidFill>
                  <a:srgbClr val="FF0000"/>
                </a:solidFill>
                <a:latin typeface="华文琥珀" panose="02010800040101010101" charset="-122"/>
                <a:ea typeface="华文琥珀" panose="02010800040101010101" charset="-122"/>
              </a:rPr>
              <a:t>谢</a:t>
            </a:r>
            <a:r>
              <a:rPr lang="en-US" altLang="zh-CN" sz="7200">
                <a:solidFill>
                  <a:srgbClr val="FF0000"/>
                </a:solidFill>
                <a:latin typeface="华文琥珀" panose="02010800040101010101" charset="-122"/>
                <a:ea typeface="华文琥珀" panose="02010800040101010101" charset="-122"/>
              </a:rPr>
              <a:t> </a:t>
            </a:r>
            <a:r>
              <a:rPr lang="zh-CN" altLang="en-US" sz="7200">
                <a:solidFill>
                  <a:srgbClr val="FF0000"/>
                </a:solidFill>
                <a:latin typeface="华文琥珀" panose="02010800040101010101" charset="-122"/>
                <a:ea typeface="华文琥珀" panose="02010800040101010101" charset="-122"/>
              </a:rPr>
              <a:t>谢</a:t>
            </a:r>
            <a:r>
              <a:rPr lang="en-US" altLang="zh-CN" sz="7200">
                <a:solidFill>
                  <a:srgbClr val="FF0000"/>
                </a:solidFill>
                <a:latin typeface="华文琥珀" panose="02010800040101010101" charset="-122"/>
                <a:ea typeface="华文琥珀" panose="02010800040101010101" charset="-122"/>
              </a:rPr>
              <a:t> </a:t>
            </a:r>
            <a:r>
              <a:rPr lang="zh-CN" altLang="en-US" sz="7200">
                <a:solidFill>
                  <a:srgbClr val="FF0000"/>
                </a:solidFill>
                <a:latin typeface="华文琥珀" panose="02010800040101010101" charset="-122"/>
                <a:ea typeface="华文琥珀" panose="02010800040101010101" charset="-122"/>
              </a:rPr>
              <a:t>大</a:t>
            </a:r>
            <a:r>
              <a:rPr lang="en-US" altLang="zh-CN" sz="7200">
                <a:solidFill>
                  <a:srgbClr val="FF0000"/>
                </a:solidFill>
                <a:latin typeface="华文琥珀" panose="02010800040101010101" charset="-122"/>
                <a:ea typeface="华文琥珀" panose="02010800040101010101" charset="-122"/>
              </a:rPr>
              <a:t> </a:t>
            </a:r>
            <a:r>
              <a:rPr lang="zh-CN" altLang="en-US" sz="7200">
                <a:solidFill>
                  <a:srgbClr val="FF0000"/>
                </a:solidFill>
                <a:latin typeface="华文琥珀" panose="02010800040101010101" charset="-122"/>
                <a:ea typeface="华文琥珀" panose="02010800040101010101" charset="-122"/>
              </a:rPr>
              <a:t>家！</a:t>
            </a:r>
            <a:endParaRPr lang="zh-CN" altLang="en-US" sz="7200">
              <a:solidFill>
                <a:srgbClr val="FF000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一、指导思想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二、基本原则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三、监测学科领域及周期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四、监测对象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五、监测内容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六、主要环节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七、组织实施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八、纪律与监督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zh-CN" altLang="en-US" sz="2800" dirty="0" smtClean="0"/>
              <a:t>引言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（一）贯彻重要论述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（二）落实五个文件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（三）完善监测制度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（四）促进质量提升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落实五个文件</a:t>
            </a:r>
            <a:endParaRPr lang="en-US" altLang="zh-CN" dirty="0" smtClean="0"/>
          </a:p>
          <a:p>
            <a:pPr>
              <a:buNone/>
            </a:pP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文件一：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13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明确指出“完善义务教育质量监测制度，加强监测结果运用，促进义务教育优质均衡发展”。</a:t>
            </a: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4" name="图片 3" descr="02.中共中央 国务院印发《关于深化新时代教育评价改革总体方案》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357686" y="2500306"/>
            <a:ext cx="3920139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落实五个文件</a:t>
            </a:r>
            <a:endParaRPr lang="en-US" altLang="zh-CN" dirty="0" smtClean="0"/>
          </a:p>
          <a:p>
            <a:pPr>
              <a:buNone/>
            </a:pP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文件二：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2019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23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指出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要“健全质量评价监测体系，坚持和完善国家义务教育质量监测制度”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5" name="图片 4" descr="03.中共中央 国务院关于深化教育教学改革全面提高义务教育质量的意见》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286248" y="2428868"/>
            <a:ext cx="4403950" cy="207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落实五个文件</a:t>
            </a:r>
            <a:endParaRPr lang="en-US" altLang="zh-CN" dirty="0" smtClean="0"/>
          </a:p>
          <a:p>
            <a:pPr>
              <a:buNone/>
            </a:pP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文件三：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2020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19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指出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要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“加强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和改进教育评估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监测”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6" name="图片 5" descr="04.中办 国办印发《关于深化新时代教育督导体制机制改革的意见》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00496" y="2500306"/>
            <a:ext cx="4857752" cy="2398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国家义务教育质量监测方案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2021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年修订版）主要内容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引言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落实五个文件</a:t>
            </a:r>
            <a:endParaRPr lang="en-US" altLang="zh-CN" dirty="0" smtClean="0"/>
          </a:p>
          <a:p>
            <a:pPr>
              <a:buNone/>
            </a:pP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文件四：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2021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400" b="1" dirty="0" smtClean="0">
                <a:solidFill>
                  <a:srgbClr val="00206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00206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构建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了完整的义务教育质量评价体系，并指出在实施层面要与国家义务教育质量监测有效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整合。</a:t>
            </a: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5" name="图片 4" descr="05.教育部等六部门印发《义务教育质量评价指南》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6182" y="2214554"/>
            <a:ext cx="5106995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617f8cff-7304-41ac-a5b9-c89533ea7399"/>
  <p:tag name="COMMONDATA" val="eyJoZGlkIjoiMTkwYzUzZDg3NmZhMTQwOWI5NmEwNjliY2RkMGVmMG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4178</Words>
  <Application>WPS 演示</Application>
  <PresentationFormat>全屏显示(4:3)</PresentationFormat>
  <Paragraphs>374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55" baseType="lpstr">
      <vt:lpstr>Arial</vt:lpstr>
      <vt:lpstr>宋体</vt:lpstr>
      <vt:lpstr>Wingdings</vt:lpstr>
      <vt:lpstr>华文新魏</vt:lpstr>
      <vt:lpstr>楷体_GB2312</vt:lpstr>
      <vt:lpstr>Calibri</vt:lpstr>
      <vt:lpstr>微软雅黑</vt:lpstr>
      <vt:lpstr>Arial Unicode MS</vt:lpstr>
      <vt:lpstr>华文琥珀</vt:lpstr>
      <vt:lpstr>华文隶书</vt:lpstr>
      <vt:lpstr>华文楷体</vt:lpstr>
      <vt:lpstr>华文彩云</vt:lpstr>
      <vt:lpstr>仿宋</vt:lpstr>
      <vt:lpstr>方正小标宋简体</vt:lpstr>
      <vt:lpstr>微软雅黑 Light</vt:lpstr>
      <vt:lpstr>新宋体</vt:lpstr>
      <vt:lpstr>华文行楷</vt:lpstr>
      <vt:lpstr>Office 主题</vt:lpstr>
      <vt:lpstr>田家庵区2023年国家义务教育质量监测学校信息上报工作部署安排   田家庵区教育督导办   钱福宏  2023年3月15日</vt:lpstr>
      <vt:lpstr>PowerPoint 演示文稿</vt:lpstr>
      <vt:lpstr>PowerPoint 演示文稿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一、《国家义务教育质量监测方案》（2021年修订版）主要内容</vt:lpstr>
      <vt:lpstr>二、教育部和省教育厅对2023年国家义务教育质量监测工作基本要求</vt:lpstr>
      <vt:lpstr>二、教育部和省教育厅对2023年国家义务教育质量监测工作基本要求</vt:lpstr>
      <vt:lpstr>二、教育部和省教育厅对2023年国家义务教育质量监测工作基本要求</vt:lpstr>
      <vt:lpstr>二、教育部和省教育厅对2023年国家义务教育质量监测工作基本要求</vt:lpstr>
      <vt:lpstr>二、教育部和省教育厅对2023年国家义务教育质量监测工作基本要求</vt:lpstr>
      <vt:lpstr>三、我区学校信息上报任务安排</vt:lpstr>
      <vt:lpstr>三、我区学校信息上报任务安排</vt:lpstr>
      <vt:lpstr>三、我区学校信息上报任务安排</vt:lpstr>
      <vt:lpstr>三、我区学校信息上报任务安排</vt:lpstr>
      <vt:lpstr>三、我区学校信息上报任务安排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《国家义务教育质量监测方案》  （2021年修订版）</dc:title>
  <dc:creator>1</dc:creator>
  <cp:lastModifiedBy>1</cp:lastModifiedBy>
  <cp:revision>47</cp:revision>
  <dcterms:created xsi:type="dcterms:W3CDTF">2023-03-14T12:46:00Z</dcterms:created>
  <dcterms:modified xsi:type="dcterms:W3CDTF">2023-03-15T04:09:34Z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2FA4669112C741EBA7E828A1BEB0D120</vt:lpwstr>
  </property>
  <property fmtid="{D5CDD505-2E9C-101B-9397-08002B2CF9AE}" pid="3" name="KSOProductBuildVer">
    <vt:lpwstr>2052-11.1.0.13703</vt:lpwstr>
  </property>
</Properties>
</file>